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rica One" panose="020B0604020202020204" charset="0"/>
      <p:regular r:id="rId21"/>
    </p:embeddedFont>
    <p:embeddedFont>
      <p:font typeface="Impact" panose="020B0806030902050204" pitchFamily="3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4d4bbac6-cbc8-45be-9673-1c8c718ffcd5/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1331" y="254009"/>
            <a:ext cx="5134412" cy="507102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4" name="Google Shape;224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5" name="Google Shape;22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27" name="Google Shape;227;p22"/>
          <p:cNvSpPr txBox="1"/>
          <p:nvPr/>
        </p:nvSpPr>
        <p:spPr>
          <a:xfrm>
            <a:off x="7317482" y="740009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228" name="Google Shape;228;p22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7700440" y="1609360"/>
            <a:ext cx="3073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PISANJE KOMPARATIVA</a:t>
            </a:r>
            <a:endParaRPr sz="2200" dirty="0"/>
          </a:p>
        </p:txBody>
      </p:sp>
      <p:sp>
        <p:nvSpPr>
          <p:cNvPr id="231" name="Google Shape;231;p22"/>
          <p:cNvSpPr txBox="1"/>
          <p:nvPr/>
        </p:nvSpPr>
        <p:spPr>
          <a:xfrm>
            <a:off x="1067637" y="688008"/>
            <a:ext cx="60780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Što se događa u komparativu pridjeva kada je nastavak </a:t>
            </a:r>
            <a:r>
              <a:rPr lang="hr-HR" sz="2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2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ji</a:t>
            </a:r>
            <a:r>
              <a:rPr lang="hr-H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200" b="1" dirty="0"/>
          </a:p>
        </p:txBody>
      </p:sp>
      <p:sp>
        <p:nvSpPr>
          <p:cNvPr id="232" name="Google Shape;232;p22"/>
          <p:cNvSpPr txBox="1"/>
          <p:nvPr/>
        </p:nvSpPr>
        <p:spPr>
          <a:xfrm>
            <a:off x="410387" y="2011520"/>
            <a:ext cx="524693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ljut       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lju</a:t>
            </a:r>
            <a:r>
              <a:rPr lang="hr-HR" sz="2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-</a:t>
            </a:r>
            <a:r>
              <a:rPr lang="hr-HR" sz="2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t + j = ć        &gt; lju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ć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mlad    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mla</a:t>
            </a:r>
            <a:r>
              <a:rPr lang="hr-HR" sz="2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-</a:t>
            </a:r>
            <a:r>
              <a:rPr lang="hr-HR" sz="2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d + j =đ        &gt; mla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đ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crn      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</a:t>
            </a:r>
            <a:r>
              <a:rPr lang="hr-HR" sz="2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-</a:t>
            </a:r>
            <a:r>
              <a:rPr lang="hr-HR" sz="2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n + j = nj      &gt; cr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nj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4966691" flipH="1">
            <a:off x="5601189" y="1398433"/>
            <a:ext cx="1294049" cy="203748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 txBox="1"/>
          <p:nvPr/>
        </p:nvSpPr>
        <p:spPr>
          <a:xfrm>
            <a:off x="7105015" y="2080259"/>
            <a:ext cx="426456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Suglasnici </a:t>
            </a:r>
            <a:r>
              <a:rPr lang="hr-HR" sz="2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d, t, l, n 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stapaju se sa suglasnikom </a:t>
            </a:r>
            <a:r>
              <a:rPr lang="hr-HR" sz="2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nove glasove </a:t>
            </a:r>
            <a:r>
              <a:rPr lang="hr-HR" sz="2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ć, đ, </a:t>
            </a:r>
            <a:r>
              <a:rPr lang="hr-HR" sz="22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, nj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/>
          </a:p>
        </p:txBody>
      </p:sp>
      <p:sp>
        <p:nvSpPr>
          <p:cNvPr id="235" name="Google Shape;235;p22"/>
          <p:cNvSpPr txBox="1"/>
          <p:nvPr/>
        </p:nvSpPr>
        <p:spPr>
          <a:xfrm>
            <a:off x="1786511" y="3905089"/>
            <a:ext cx="447488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		l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pši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tao 	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</a:t>
            </a:r>
            <a:r>
              <a:rPr lang="hr-HR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tliji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šan 	sm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šniji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 	</a:t>
            </a:r>
            <a:r>
              <a:rPr lang="hr-H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</a:t>
            </a:r>
            <a:r>
              <a:rPr lang="hr-HR" sz="2400" b="1" dirty="0" err="1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dniji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499420">
            <a:off x="4925939" y="4403220"/>
            <a:ext cx="2362876" cy="1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2"/>
          <p:cNvSpPr txBox="1"/>
          <p:nvPr/>
        </p:nvSpPr>
        <p:spPr>
          <a:xfrm>
            <a:off x="7363450" y="3207053"/>
            <a:ext cx="3390173" cy="62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Glasovni se skup </a:t>
            </a:r>
            <a:r>
              <a:rPr lang="hr-HR" sz="2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2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komparativu pokraćuje u </a:t>
            </a:r>
            <a:r>
              <a:rPr lang="hr-HR" sz="2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-je 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 </a:t>
            </a:r>
            <a:r>
              <a:rPr lang="hr-HR" sz="2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-e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2"/>
          <p:cNvSpPr txBox="1"/>
          <p:nvPr/>
        </p:nvSpPr>
        <p:spPr>
          <a:xfrm>
            <a:off x="5519057" y="5669424"/>
            <a:ext cx="2890157" cy="37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3214157" y="1419738"/>
            <a:ext cx="354706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se mijenja skup </a:t>
            </a:r>
            <a:r>
              <a:rPr lang="hr-HR" sz="2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2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0764" y="738704"/>
            <a:ext cx="5703395" cy="56620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5" name="Google Shape;245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3" y="118193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6" name="Google Shape;24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3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8" name="Google Shape;248;p23"/>
          <p:cNvSpPr txBox="1"/>
          <p:nvPr/>
        </p:nvSpPr>
        <p:spPr>
          <a:xfrm>
            <a:off x="7209296" y="1287334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249" name="Google Shape;249;p23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3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6899529" y="2056816"/>
            <a:ext cx="28682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PISANJE SUPERLATIVA</a:t>
            </a:r>
            <a:endParaRPr sz="2200" dirty="0"/>
          </a:p>
        </p:txBody>
      </p:sp>
      <p:sp>
        <p:nvSpPr>
          <p:cNvPr id="252" name="Google Shape;252;p23"/>
          <p:cNvSpPr txBox="1"/>
          <p:nvPr/>
        </p:nvSpPr>
        <p:spPr>
          <a:xfrm>
            <a:off x="793376" y="1911156"/>
            <a:ext cx="4719918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najsmješniji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najsmiješniji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najvredniji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najvrijedniji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 jasniji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najasniji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najjasniji</a:t>
            </a:r>
            <a:endParaRPr sz="2400" dirty="0"/>
          </a:p>
        </p:txBody>
      </p:sp>
      <p:sp>
        <p:nvSpPr>
          <p:cNvPr id="253" name="Google Shape;253;p23"/>
          <p:cNvSpPr txBox="1"/>
          <p:nvPr/>
        </p:nvSpPr>
        <p:spPr>
          <a:xfrm>
            <a:off x="1072805" y="693265"/>
            <a:ext cx="50786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 superlativa. Označi koji je točan, a koji netočan znakovima </a:t>
            </a:r>
            <a:r>
              <a:rPr lang="hr-HR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 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ili </a:t>
            </a:r>
            <a:r>
              <a:rPr lang="hr-HR" sz="2200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√.</a:t>
            </a:r>
            <a:endParaRPr sz="22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6288836" y="2512174"/>
            <a:ext cx="3880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Glasovni se skup -</a:t>
            </a:r>
            <a:r>
              <a:rPr lang="hr-H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u superlativu pokraćuje u -je ili -e.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3"/>
          <p:cNvSpPr txBox="1"/>
          <p:nvPr/>
        </p:nvSpPr>
        <p:spPr>
          <a:xfrm>
            <a:off x="6339614" y="3312827"/>
            <a:ext cx="335302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Superlativ se uvijek piše kao jedna riječ.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Pridjev koji počinje glasom j u superlativu se piše s dva </a:t>
            </a:r>
            <a:r>
              <a:rPr lang="hr-HR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 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bez razmaka.</a:t>
            </a:r>
            <a:endParaRPr sz="2200" dirty="0"/>
          </a:p>
        </p:txBody>
      </p:sp>
      <p:sp>
        <p:nvSpPr>
          <p:cNvPr id="256" name="Google Shape;256;p23"/>
          <p:cNvSpPr txBox="1"/>
          <p:nvPr/>
        </p:nvSpPr>
        <p:spPr>
          <a:xfrm>
            <a:off x="3153335" y="2093299"/>
            <a:ext cx="557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3133906" y="2564675"/>
            <a:ext cx="415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258" name="Google Shape;258;p23"/>
          <p:cNvSpPr txBox="1"/>
          <p:nvPr/>
        </p:nvSpPr>
        <p:spPr>
          <a:xfrm>
            <a:off x="3106012" y="3166923"/>
            <a:ext cx="557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3119072" y="3638299"/>
            <a:ext cx="415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dirty="0"/>
          </a:p>
        </p:txBody>
      </p:sp>
      <p:sp>
        <p:nvSpPr>
          <p:cNvPr id="260" name="Google Shape;260;p23"/>
          <p:cNvSpPr txBox="1"/>
          <p:nvPr/>
        </p:nvSpPr>
        <p:spPr>
          <a:xfrm>
            <a:off x="3106012" y="4178522"/>
            <a:ext cx="415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dirty="0"/>
          </a:p>
        </p:txBody>
      </p:sp>
      <p:sp>
        <p:nvSpPr>
          <p:cNvPr id="261" name="Google Shape;261;p23"/>
          <p:cNvSpPr txBox="1"/>
          <p:nvPr/>
        </p:nvSpPr>
        <p:spPr>
          <a:xfrm>
            <a:off x="3048221" y="4784013"/>
            <a:ext cx="415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dirty="0"/>
          </a:p>
        </p:txBody>
      </p:sp>
      <p:sp>
        <p:nvSpPr>
          <p:cNvPr id="262" name="Google Shape;262;p23"/>
          <p:cNvSpPr txBox="1"/>
          <p:nvPr/>
        </p:nvSpPr>
        <p:spPr>
          <a:xfrm>
            <a:off x="3038450" y="5320297"/>
            <a:ext cx="557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4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4071" y="574369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8" name="Google Shape;268;p24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9" name="Google Shape;26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4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1" name="Google Shape;271;p24"/>
          <p:cNvSpPr txBox="1"/>
          <p:nvPr/>
        </p:nvSpPr>
        <p:spPr>
          <a:xfrm>
            <a:off x="7716975" y="1306059"/>
            <a:ext cx="2930978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72" name="Google Shape;272;p24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4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4"/>
          <p:cNvSpPr txBox="1"/>
          <p:nvPr/>
        </p:nvSpPr>
        <p:spPr>
          <a:xfrm>
            <a:off x="8452994" y="2390036"/>
            <a:ext cx="26894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BUDI LEKTOR</a:t>
            </a:r>
            <a:endParaRPr sz="2200" dirty="0"/>
          </a:p>
        </p:txBody>
      </p:sp>
      <p:sp>
        <p:nvSpPr>
          <p:cNvPr id="275" name="Google Shape;275;p24"/>
          <p:cNvSpPr txBox="1"/>
          <p:nvPr/>
        </p:nvSpPr>
        <p:spPr>
          <a:xfrm>
            <a:off x="7493954" y="2875545"/>
            <a:ext cx="351606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Podcrtaj netočno napisane pridjeve i napiši ih točno na crte ispod teksta.</a:t>
            </a:r>
            <a:endParaRPr sz="2200" dirty="0"/>
          </a:p>
        </p:txBody>
      </p:sp>
      <p:sp>
        <p:nvSpPr>
          <p:cNvPr id="276" name="Google Shape;276;p24"/>
          <p:cNvSpPr txBox="1"/>
          <p:nvPr/>
        </p:nvSpPr>
        <p:spPr>
          <a:xfrm>
            <a:off x="531064" y="679654"/>
            <a:ext cx="6243007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Dobio sam </a:t>
            </a:r>
            <a:r>
              <a:rPr lang="hr-H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najednostavniji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zadatak – napisati o izrađivačima tradicionalnih drvenih igračaka. </a:t>
            </a:r>
            <a:endParaRPr sz="22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U mojem mjestu žive </a:t>
            </a:r>
            <a:r>
              <a:rPr lang="hr-H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najdobriji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ljudi, jako su </a:t>
            </a:r>
            <a:r>
              <a:rPr lang="hr-H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vredni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vrijedniji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od bilo koga znam. Izrađuju drvene igračke.  Rade naj </a:t>
            </a:r>
            <a:r>
              <a:rPr lang="hr-HR" sz="2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zanimljivije igračke 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-H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sprjetniji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 od stanovnika susjednog sela. Djeca se bolje igraju </a:t>
            </a:r>
            <a:r>
              <a:rPr lang="hr-H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drvenijim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igračkama nego plastičnijima. </a:t>
            </a:r>
            <a:endParaRPr sz="2200" dirty="0"/>
          </a:p>
        </p:txBody>
      </p:sp>
      <p:cxnSp>
        <p:nvCxnSpPr>
          <p:cNvPr id="277" name="Google Shape;277;p24"/>
          <p:cNvCxnSpPr/>
          <p:nvPr/>
        </p:nvCxnSpPr>
        <p:spPr>
          <a:xfrm rot="10800000" flipH="1">
            <a:off x="362934" y="5185087"/>
            <a:ext cx="6182656" cy="26894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24"/>
          <p:cNvCxnSpPr/>
          <p:nvPr/>
        </p:nvCxnSpPr>
        <p:spPr>
          <a:xfrm rot="10800000" flipH="1">
            <a:off x="362933" y="5826346"/>
            <a:ext cx="6182656" cy="26894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p24"/>
          <p:cNvCxnSpPr/>
          <p:nvPr/>
        </p:nvCxnSpPr>
        <p:spPr>
          <a:xfrm rot="10800000" flipH="1">
            <a:off x="2438824" y="1164339"/>
            <a:ext cx="1580078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p24"/>
          <p:cNvCxnSpPr/>
          <p:nvPr/>
        </p:nvCxnSpPr>
        <p:spPr>
          <a:xfrm rot="10800000" flipH="1">
            <a:off x="3884341" y="2191924"/>
            <a:ext cx="1041210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24"/>
          <p:cNvCxnSpPr/>
          <p:nvPr/>
        </p:nvCxnSpPr>
        <p:spPr>
          <a:xfrm>
            <a:off x="653731" y="2753965"/>
            <a:ext cx="71477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2" name="Google Shape;282;p24"/>
          <p:cNvCxnSpPr/>
          <p:nvPr/>
        </p:nvCxnSpPr>
        <p:spPr>
          <a:xfrm rot="10800000" flipH="1">
            <a:off x="1491130" y="2730485"/>
            <a:ext cx="918016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3" name="Google Shape;283;p24"/>
          <p:cNvCxnSpPr/>
          <p:nvPr/>
        </p:nvCxnSpPr>
        <p:spPr>
          <a:xfrm>
            <a:off x="2436897" y="3223599"/>
            <a:ext cx="1415819" cy="37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4" name="Google Shape;284;p24"/>
          <p:cNvCxnSpPr/>
          <p:nvPr/>
        </p:nvCxnSpPr>
        <p:spPr>
          <a:xfrm rot="10800000" flipH="1">
            <a:off x="4925551" y="3216346"/>
            <a:ext cx="955934" cy="212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5" name="Google Shape;285;p24"/>
          <p:cNvCxnSpPr/>
          <p:nvPr/>
        </p:nvCxnSpPr>
        <p:spPr>
          <a:xfrm rot="10800000" flipH="1">
            <a:off x="653211" y="4209808"/>
            <a:ext cx="958591" cy="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6" name="Google Shape;286;p24"/>
          <p:cNvCxnSpPr/>
          <p:nvPr/>
        </p:nvCxnSpPr>
        <p:spPr>
          <a:xfrm rot="10800000" flipH="1">
            <a:off x="3599551" y="4201499"/>
            <a:ext cx="1285227" cy="408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7" name="Google Shape;287;p24"/>
          <p:cNvSpPr txBox="1"/>
          <p:nvPr/>
        </p:nvSpPr>
        <p:spPr>
          <a:xfrm>
            <a:off x="423419" y="4811871"/>
            <a:ext cx="21937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najjednostavniji,</a:t>
            </a:r>
            <a:endParaRPr sz="2200" dirty="0"/>
          </a:p>
        </p:txBody>
      </p:sp>
      <p:sp>
        <p:nvSpPr>
          <p:cNvPr id="288" name="Google Shape;288;p24"/>
          <p:cNvSpPr txBox="1"/>
          <p:nvPr/>
        </p:nvSpPr>
        <p:spPr>
          <a:xfrm>
            <a:off x="2409146" y="4823790"/>
            <a:ext cx="12601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najbolji,</a:t>
            </a:r>
            <a:endParaRPr sz="2200" dirty="0"/>
          </a:p>
        </p:txBody>
      </p:sp>
      <p:sp>
        <p:nvSpPr>
          <p:cNvPr id="289" name="Google Shape;289;p24"/>
          <p:cNvSpPr txBox="1"/>
          <p:nvPr/>
        </p:nvSpPr>
        <p:spPr>
          <a:xfrm>
            <a:off x="3435809" y="4836118"/>
            <a:ext cx="11579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vrijedni,</a:t>
            </a:r>
            <a:endParaRPr sz="2200" dirty="0"/>
          </a:p>
        </p:txBody>
      </p:sp>
      <p:sp>
        <p:nvSpPr>
          <p:cNvPr id="290" name="Google Shape;290;p24"/>
          <p:cNvSpPr txBox="1"/>
          <p:nvPr/>
        </p:nvSpPr>
        <p:spPr>
          <a:xfrm>
            <a:off x="4593772" y="4744851"/>
            <a:ext cx="15248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vredniji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200" dirty="0"/>
          </a:p>
        </p:txBody>
      </p:sp>
      <p:sp>
        <p:nvSpPr>
          <p:cNvPr id="291" name="Google Shape;291;p24"/>
          <p:cNvSpPr txBox="1"/>
          <p:nvPr/>
        </p:nvSpPr>
        <p:spPr>
          <a:xfrm>
            <a:off x="455650" y="5363038"/>
            <a:ext cx="21614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najzanimljivije,</a:t>
            </a:r>
            <a:endParaRPr sz="2200" dirty="0"/>
          </a:p>
        </p:txBody>
      </p:sp>
      <p:sp>
        <p:nvSpPr>
          <p:cNvPr id="292" name="Google Shape;292;p24"/>
          <p:cNvSpPr txBox="1"/>
          <p:nvPr/>
        </p:nvSpPr>
        <p:spPr>
          <a:xfrm>
            <a:off x="2286000" y="5363038"/>
            <a:ext cx="13040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spretniji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</p:txBody>
      </p:sp>
      <p:sp>
        <p:nvSpPr>
          <p:cNvPr id="293" name="Google Shape;293;p24"/>
          <p:cNvSpPr txBox="1"/>
          <p:nvPr/>
        </p:nvSpPr>
        <p:spPr>
          <a:xfrm>
            <a:off x="3590010" y="5315741"/>
            <a:ext cx="12947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drvenim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</p:txBody>
      </p:sp>
      <p:sp>
        <p:nvSpPr>
          <p:cNvPr id="294" name="Google Shape;294;p24"/>
          <p:cNvSpPr txBox="1"/>
          <p:nvPr/>
        </p:nvSpPr>
        <p:spPr>
          <a:xfrm>
            <a:off x="4804097" y="5349371"/>
            <a:ext cx="14902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plastičnim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771" y="261256"/>
            <a:ext cx="9063758" cy="659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6591" y="2558561"/>
            <a:ext cx="2655180" cy="26224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02" name="Google Shape;302;p25"/>
          <p:cNvSpPr txBox="1"/>
          <p:nvPr/>
        </p:nvSpPr>
        <p:spPr>
          <a:xfrm>
            <a:off x="9818710" y="3577373"/>
            <a:ext cx="183094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8" name="Google Shape;308;p2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09" name="Google Shape;30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5195" y="3699251"/>
            <a:ext cx="3029221" cy="310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6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11" name="Google Shape;311;p26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312" name="Google Shape;312;p26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6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26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6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6" name="Google Shape;316;p26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7" name="Google Shape;317;p26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8" name="Google Shape;318;p26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66196" y="1124182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19" name="Google Shape;319;p26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8296" y="2612120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20" name="Google Shape;320;p26"/>
          <p:cNvSpPr txBox="1"/>
          <p:nvPr/>
        </p:nvSpPr>
        <p:spPr>
          <a:xfrm>
            <a:off x="1704187" y="1124182"/>
            <a:ext cx="201348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stupnjevanje pridjeva uz stripovske junake, čudotvorni kotač i druge kvizove.</a:t>
            </a:r>
            <a:endParaRPr/>
          </a:p>
        </p:txBody>
      </p:sp>
      <p:sp>
        <p:nvSpPr>
          <p:cNvPr id="321" name="Google Shape;321;p26"/>
          <p:cNvSpPr txBox="1"/>
          <p:nvPr/>
        </p:nvSpPr>
        <p:spPr>
          <a:xfrm>
            <a:off x="1876864" y="2599904"/>
            <a:ext cx="19824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zvučne zapise o stupnjevanju pridjeva i ponovi.</a:t>
            </a:r>
            <a:endParaRPr/>
          </a:p>
        </p:txBody>
      </p:sp>
      <p:sp>
        <p:nvSpPr>
          <p:cNvPr id="322" name="Google Shape;322;p26"/>
          <p:cNvSpPr txBox="1"/>
          <p:nvPr/>
        </p:nvSpPr>
        <p:spPr>
          <a:xfrm>
            <a:off x="1813421" y="3992375"/>
            <a:ext cx="190425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sažetak nastavne jedinice i zaigraj igru o pridjevima.</a:t>
            </a:r>
            <a:endParaRPr/>
          </a:p>
        </p:txBody>
      </p:sp>
      <p:sp>
        <p:nvSpPr>
          <p:cNvPr id="323" name="Google Shape;323;p26"/>
          <p:cNvSpPr txBox="1"/>
          <p:nvPr/>
        </p:nvSpPr>
        <p:spPr>
          <a:xfrm>
            <a:off x="5159290" y="1055022"/>
            <a:ext cx="167383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s pomoću nastavnih listića i kvizova.</a:t>
            </a:r>
            <a:endParaRPr/>
          </a:p>
        </p:txBody>
      </p:sp>
      <p:sp>
        <p:nvSpPr>
          <p:cNvPr id="324" name="Google Shape;324;p26"/>
          <p:cNvSpPr txBox="1"/>
          <p:nvPr/>
        </p:nvSpPr>
        <p:spPr>
          <a:xfrm>
            <a:off x="5178838" y="2547355"/>
            <a:ext cx="156090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s pomoću izlazne kartice.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399417" y="2586446"/>
            <a:ext cx="3200400" cy="770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7614870" y="1704067"/>
            <a:ext cx="415325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Stupnjevanje pridjeva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276" y="620922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1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25553" y="3235259"/>
            <a:ext cx="2461007" cy="252560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8149778" y="1919577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55812">
            <a:off x="969895" y="757775"/>
            <a:ext cx="4097525" cy="557453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7585036" y="2727427"/>
            <a:ext cx="339293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su pridjevi? Koje su vrste pridjeva? Koja su gramatička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obilježja pridjeva?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05" y="1194512"/>
            <a:ext cx="7272884" cy="375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7489" y="740493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5352" y="4584215"/>
            <a:ext cx="1982762" cy="20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8" name="Google Shape;118;p16"/>
          <p:cNvSpPr txBox="1"/>
          <p:nvPr/>
        </p:nvSpPr>
        <p:spPr>
          <a:xfrm>
            <a:off x="8438672" y="1783866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7953147" y="2607618"/>
            <a:ext cx="378496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Kojoj vrsti pripadaju istaknute riječi? Koje razlike primjećuješ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izricanju svojstva u riječima: </a:t>
            </a:r>
            <a:r>
              <a:rPr lang="hr-HR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brzom, bržega, najbrži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 dirty="0"/>
          </a:p>
        </p:txBody>
      </p:sp>
      <p:sp>
        <p:nvSpPr>
          <p:cNvPr id="121" name="Google Shape;121;p16"/>
          <p:cNvSpPr txBox="1"/>
          <p:nvPr/>
        </p:nvSpPr>
        <p:spPr>
          <a:xfrm>
            <a:off x="578224" y="3993776"/>
            <a:ext cx="30928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1368911" y="5306080"/>
            <a:ext cx="64034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Pridjevi izriču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različiti stupanj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svojstva brzine.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2095" y="724097"/>
            <a:ext cx="5324848" cy="54550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8836" y="4423924"/>
            <a:ext cx="2254479" cy="231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1" name="Google Shape;131;p17"/>
          <p:cNvSpPr txBox="1"/>
          <p:nvPr/>
        </p:nvSpPr>
        <p:spPr>
          <a:xfrm>
            <a:off x="8361492" y="743310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894423" y="945326"/>
            <a:ext cx="64999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Koje su vrste istaknuti pridjevi? Označuju li istaknuti pridjevi svojstvo </a:t>
            </a:r>
            <a:r>
              <a:rPr lang="hr-HR" sz="2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brzine</a:t>
            </a:r>
            <a:r>
              <a:rPr lang="hr-H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jednakoj mjeri?</a:t>
            </a:r>
            <a:endParaRPr sz="2200" b="1" dirty="0"/>
          </a:p>
        </p:txBody>
      </p:sp>
      <p:sp>
        <p:nvSpPr>
          <p:cNvPr id="134" name="Google Shape;134;p17"/>
          <p:cNvSpPr txBox="1"/>
          <p:nvPr/>
        </p:nvSpPr>
        <p:spPr>
          <a:xfrm>
            <a:off x="533909" y="2219118"/>
            <a:ext cx="557371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Učinilo se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Kosjenki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jašiti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brzom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konjicu.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Kosjenki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htjelo još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bržega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konja.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Vranac je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najbrži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sviju. </a:t>
            </a:r>
            <a:endParaRPr sz="2400" dirty="0"/>
          </a:p>
        </p:txBody>
      </p:sp>
      <p:sp>
        <p:nvSpPr>
          <p:cNvPr id="135" name="Google Shape;135;p17"/>
          <p:cNvSpPr txBox="1"/>
          <p:nvPr/>
        </p:nvSpPr>
        <p:spPr>
          <a:xfrm>
            <a:off x="533909" y="4423925"/>
            <a:ext cx="16136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brzi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konj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2324606" y="4423925"/>
            <a:ext cx="13267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brži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konj</a:t>
            </a:r>
            <a:endParaRPr sz="2400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4003438" y="4437372"/>
            <a:ext cx="20030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najbrži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konj</a:t>
            </a:r>
            <a:endParaRPr sz="2400" dirty="0"/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89945" y="4423925"/>
            <a:ext cx="420407" cy="45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13345" y="4423924"/>
            <a:ext cx="420407" cy="45633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7562048" y="2191369"/>
            <a:ext cx="40210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Stupnjevanje ili komparacija 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promjena je oblika pridjeva prema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stupnju svojstva ili osobine koju označuju.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Stupnjuju se opisni pridjevi.</a:t>
            </a:r>
            <a:endParaRPr sz="22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8451882" y="1717135"/>
            <a:ext cx="22413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STUPNJEVANJE</a:t>
            </a:r>
            <a:endParaRPr sz="2200" dirty="0"/>
          </a:p>
        </p:txBody>
      </p:sp>
      <p:pic>
        <p:nvPicPr>
          <p:cNvPr id="142" name="Google Shape;142;p17" descr="Al-Mamunov konj – poučna priča – VJERONAUČNI PORTA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2491" y="4751642"/>
            <a:ext cx="2412717" cy="1648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63" presetClass="path" presetSubtype="0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1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1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1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1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484" y="622145"/>
            <a:ext cx="4825417" cy="47658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53451" y="4239365"/>
            <a:ext cx="2277293" cy="23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16254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8775297" y="1032397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 dirty="0"/>
          </a:p>
        </p:txBody>
      </p:sp>
      <p:sp>
        <p:nvSpPr>
          <p:cNvPr id="154" name="Google Shape;154;p18"/>
          <p:cNvSpPr txBox="1"/>
          <p:nvPr/>
        </p:nvSpPr>
        <p:spPr>
          <a:xfrm>
            <a:off x="8828737" y="1801305"/>
            <a:ext cx="16943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STUPNJEVI</a:t>
            </a:r>
            <a:endParaRPr sz="2200" dirty="0"/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8">
            <a:alphaModFix/>
          </a:blip>
          <a:srcRect t="17755"/>
          <a:stretch/>
        </p:blipFill>
        <p:spPr>
          <a:xfrm>
            <a:off x="1234892" y="923477"/>
            <a:ext cx="5483333" cy="417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52193" y="4564663"/>
            <a:ext cx="6648730" cy="1699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 txBox="1"/>
          <p:nvPr/>
        </p:nvSpPr>
        <p:spPr>
          <a:xfrm>
            <a:off x="2057073" y="445161"/>
            <a:ext cx="69409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Smisli tri rečenice prema sljedećim slikama. Koliko stupnjeva uočavaš?</a:t>
            </a:r>
            <a:endParaRPr sz="2200" b="1"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7807834" y="2240963"/>
            <a:ext cx="369123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hrvatskome jeziku postoje tri stupnja: 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C8B37"/>
              </a:buClr>
              <a:buSzPts val="2000"/>
              <a:buFont typeface="Calibri"/>
              <a:buAutoNum type="arabicPeriod"/>
            </a:pPr>
            <a:r>
              <a:rPr lang="hr-HR" sz="22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stupanj ili pozitiv</a:t>
            </a:r>
            <a:endParaRPr sz="22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Calibri"/>
              <a:buAutoNum type="arabicPeriod"/>
            </a:pPr>
            <a:r>
              <a:rPr lang="hr-HR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stupanj ili  komparativ</a:t>
            </a:r>
            <a:endParaRPr sz="22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Calibri"/>
              <a:buAutoNum type="arabicPeriod"/>
            </a:pPr>
            <a:r>
              <a:rPr lang="hr-HR" sz="2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stupanj ili superlativ.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1855" y="1034817"/>
            <a:ext cx="5164817" cy="514941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446027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6513" y="4486426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8583074" y="1292401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7574198" y="2046194"/>
            <a:ext cx="38189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TVORBA </a:t>
            </a:r>
            <a:endParaRPr sz="2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KOMPARATIVA I SUPERLATIVA</a:t>
            </a:r>
            <a:endParaRPr sz="2200" dirty="0"/>
          </a:p>
        </p:txBody>
      </p:sp>
      <p:sp>
        <p:nvSpPr>
          <p:cNvPr id="171" name="Google Shape;171;p19"/>
          <p:cNvSpPr txBox="1"/>
          <p:nvPr/>
        </p:nvSpPr>
        <p:spPr>
          <a:xfrm>
            <a:off x="1251986" y="585827"/>
            <a:ext cx="72620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Kako se tvori komparativ? Koje nastavke uočavaš u komparativu? Kako se tvori superlativ?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666361" y="1450193"/>
            <a:ext cx="69782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POZITIV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 smtClean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hr-HR" sz="2400" b="1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KOMPARATIV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SUPERLATIV</a:t>
            </a:r>
            <a:endParaRPr sz="2400" dirty="0"/>
          </a:p>
        </p:txBody>
      </p:sp>
      <p:sp>
        <p:nvSpPr>
          <p:cNvPr id="173" name="Google Shape;173;p19"/>
          <p:cNvSpPr txBox="1"/>
          <p:nvPr/>
        </p:nvSpPr>
        <p:spPr>
          <a:xfrm>
            <a:off x="729869" y="2123944"/>
            <a:ext cx="624849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zdrav		zdrav + </a:t>
            </a: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 err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iji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r>
              <a:rPr lang="hr-HR" sz="24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naj-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zdraviji		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ljut		ljut + </a:t>
            </a: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 err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ji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ljući 	      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naj-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ljući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mek		mek + </a:t>
            </a: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 err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ši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naj-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mekši</a:t>
            </a:r>
            <a:endParaRPr sz="2400" dirty="0"/>
          </a:p>
        </p:txBody>
      </p:sp>
      <p:pic>
        <p:nvPicPr>
          <p:cNvPr id="174" name="Google Shape;174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0508" y="4396538"/>
            <a:ext cx="6963472" cy="20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7644594" y="2768485"/>
            <a:ext cx="40438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Drugi stupanj, komparativ, tvori se od </a:t>
            </a:r>
            <a:r>
              <a:rPr lang="hr-HR" sz="22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pozitiva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nastavaka: </a:t>
            </a:r>
            <a:r>
              <a:rPr lang="hr-HR" sz="22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200" b="1" dirty="0" err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iji</a:t>
            </a:r>
            <a:r>
              <a:rPr lang="hr-HR" sz="22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, -i (-</a:t>
            </a:r>
            <a:r>
              <a:rPr lang="hr-HR" sz="2200" b="1" dirty="0" err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ji</a:t>
            </a:r>
            <a:r>
              <a:rPr lang="hr-HR" sz="22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) i -</a:t>
            </a:r>
            <a:r>
              <a:rPr lang="hr-HR" sz="2200" b="1" dirty="0" err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ši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/>
          </a:p>
        </p:txBody>
      </p:sp>
      <p:sp>
        <p:nvSpPr>
          <p:cNvPr id="176" name="Google Shape;176;p19"/>
          <p:cNvSpPr txBox="1"/>
          <p:nvPr/>
        </p:nvSpPr>
        <p:spPr>
          <a:xfrm>
            <a:off x="7757030" y="3778540"/>
            <a:ext cx="38189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Treći stupanj, superlativ, tvori se od </a:t>
            </a:r>
            <a:r>
              <a:rPr lang="hr-HR" sz="22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komparativa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predmetka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naj-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41" y="61500"/>
            <a:ext cx="6493191" cy="435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4800" y="778908"/>
            <a:ext cx="5238542" cy="51738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86" name="Google Shape;186;p20"/>
          <p:cNvSpPr txBox="1"/>
          <p:nvPr/>
        </p:nvSpPr>
        <p:spPr>
          <a:xfrm>
            <a:off x="7940181" y="1462829"/>
            <a:ext cx="2773493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pic>
        <p:nvPicPr>
          <p:cNvPr id="187" name="Google Shape;187;p20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>
            <a:off x="7673534" y="2396424"/>
            <a:ext cx="41821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NEPRAVILNO STUPNJEVANJE</a:t>
            </a:r>
            <a:endParaRPr sz="2200" dirty="0"/>
          </a:p>
        </p:txBody>
      </p:sp>
      <p:sp>
        <p:nvSpPr>
          <p:cNvPr id="189" name="Google Shape;189;p20"/>
          <p:cNvSpPr txBox="1"/>
          <p:nvPr/>
        </p:nvSpPr>
        <p:spPr>
          <a:xfrm>
            <a:off x="1696363" y="492375"/>
            <a:ext cx="64085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Tko je točno upotrijebio pridjeve za opis bicikla? Koji je komparativ netočan?</a:t>
            </a:r>
            <a:endParaRPr sz="2200" b="1" dirty="0"/>
          </a:p>
        </p:txBody>
      </p:sp>
      <p:sp>
        <p:nvSpPr>
          <p:cNvPr id="190" name="Google Shape;190;p20"/>
          <p:cNvSpPr txBox="1"/>
          <p:nvPr/>
        </p:nvSpPr>
        <p:spPr>
          <a:xfrm>
            <a:off x="1592022" y="1452177"/>
            <a:ext cx="3471382" cy="25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MARTA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Moj je bicikl  dobar i velik.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MARIO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Moj je bicikl  </a:t>
            </a:r>
            <a:r>
              <a:rPr lang="hr-HR" sz="2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dobriji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velikiji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od tvoga.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MARTA: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Možda, ali može biti samo </a:t>
            </a:r>
            <a:r>
              <a:rPr lang="hr-HR" sz="2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bolji 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-HR" sz="2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veći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/>
          </a:p>
        </p:txBody>
      </p:sp>
      <p:sp>
        <p:nvSpPr>
          <p:cNvPr id="191" name="Google Shape;191;p20"/>
          <p:cNvSpPr txBox="1"/>
          <p:nvPr/>
        </p:nvSpPr>
        <p:spPr>
          <a:xfrm>
            <a:off x="604106" y="4187269"/>
            <a:ext cx="68556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POZITIV	</a:t>
            </a:r>
            <a:r>
              <a:rPr lang="hr-HR" sz="2200" b="1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KOMPARATIV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</a:t>
            </a:r>
            <a:r>
              <a:rPr lang="hr-HR" sz="2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SUPERLATIV</a:t>
            </a:r>
            <a:endParaRPr sz="2200" dirty="0"/>
          </a:p>
        </p:txBody>
      </p:sp>
      <p:sp>
        <p:nvSpPr>
          <p:cNvPr id="192" name="Google Shape;192;p20"/>
          <p:cNvSpPr txBox="1"/>
          <p:nvPr/>
        </p:nvSpPr>
        <p:spPr>
          <a:xfrm>
            <a:off x="604106" y="4680778"/>
            <a:ext cx="695212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dobar                  </a:t>
            </a:r>
            <a:r>
              <a:rPr lang="hr-HR" sz="2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dobriji</a:t>
            </a:r>
            <a:r>
              <a:rPr lang="hr-HR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bolji                najbolji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velik		</a:t>
            </a:r>
            <a:r>
              <a:rPr lang="hr-H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velikiji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hr-HR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veći                 najveći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zao		</a:t>
            </a:r>
            <a:r>
              <a:rPr lang="hr-H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zaliji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gori	              </a:t>
            </a:r>
            <a:r>
              <a:rPr lang="hr-HR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najgori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malen		</a:t>
            </a:r>
            <a:r>
              <a:rPr lang="hr-H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maleniji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manji	              najmanji</a:t>
            </a:r>
            <a:endParaRPr sz="2200" dirty="0"/>
          </a:p>
        </p:txBody>
      </p:sp>
      <p:sp>
        <p:nvSpPr>
          <p:cNvPr id="193" name="Google Shape;193;p20"/>
          <p:cNvSpPr txBox="1"/>
          <p:nvPr/>
        </p:nvSpPr>
        <p:spPr>
          <a:xfrm>
            <a:off x="7194312" y="3391928"/>
            <a:ext cx="43691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Nepravilno se stupnjuju samo četiri pridjeva: </a:t>
            </a:r>
            <a:r>
              <a:rPr lang="hr-HR" sz="2200" i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dobar, zao, velik i malen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/>
          </a:p>
        </p:txBody>
      </p:sp>
      <p:cxnSp>
        <p:nvCxnSpPr>
          <p:cNvPr id="194" name="Google Shape;194;p20"/>
          <p:cNvCxnSpPr/>
          <p:nvPr/>
        </p:nvCxnSpPr>
        <p:spPr>
          <a:xfrm>
            <a:off x="2474259" y="4907477"/>
            <a:ext cx="804898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5" name="Google Shape;195;p20"/>
          <p:cNvCxnSpPr/>
          <p:nvPr/>
        </p:nvCxnSpPr>
        <p:spPr>
          <a:xfrm>
            <a:off x="2474259" y="5235911"/>
            <a:ext cx="804898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196;p20"/>
          <p:cNvCxnSpPr/>
          <p:nvPr/>
        </p:nvCxnSpPr>
        <p:spPr>
          <a:xfrm>
            <a:off x="2460110" y="5658945"/>
            <a:ext cx="804898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20"/>
          <p:cNvCxnSpPr/>
          <p:nvPr/>
        </p:nvCxnSpPr>
        <p:spPr>
          <a:xfrm>
            <a:off x="2474259" y="5933050"/>
            <a:ext cx="804898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8" name="Google Shape;198;p20" descr="Ｘ光線 Images, Stock Photos &amp; Vectors | Shutterstock"/>
          <p:cNvPicPr preferRelativeResize="0"/>
          <p:nvPr/>
        </p:nvPicPr>
        <p:blipFill rotWithShape="1">
          <a:blip r:embed="rId9">
            <a:alphaModFix/>
          </a:blip>
          <a:srcRect b="15100"/>
          <a:stretch/>
        </p:blipFill>
        <p:spPr>
          <a:xfrm>
            <a:off x="2594220" y="6163748"/>
            <a:ext cx="564976" cy="51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 descr="Sigurnost - Superius ide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63190" y="5880967"/>
            <a:ext cx="770702" cy="731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1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4072" y="778908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8" name="Google Shape;208;p21"/>
          <p:cNvSpPr txBox="1"/>
          <p:nvPr/>
        </p:nvSpPr>
        <p:spPr>
          <a:xfrm>
            <a:off x="7904317" y="1467352"/>
            <a:ext cx="243333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pic>
        <p:nvPicPr>
          <p:cNvPr id="209" name="Google Shape;209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440137" y="908579"/>
            <a:ext cx="69060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tekst i promotri istaknute primjere. Koje su vrste</a:t>
            </a:r>
            <a:endParaRPr sz="22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istaknute riječi? Uz koje riječi stoje?</a:t>
            </a:r>
            <a:endParaRPr sz="2200" b="1" dirty="0"/>
          </a:p>
        </p:txBody>
      </p:sp>
      <p:sp>
        <p:nvSpPr>
          <p:cNvPr id="212" name="Google Shape;212;p21"/>
          <p:cNvSpPr txBox="1"/>
          <p:nvPr/>
        </p:nvSpPr>
        <p:spPr>
          <a:xfrm>
            <a:off x="458353" y="1915064"/>
            <a:ext cx="596066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Ivanov tata razmišlja čime će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najbrže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stići do posla. Biciklom će voziti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brzo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izbjeći će jutarnju gužvu. Ako sjedne na svoj plavi motocikl, stići će još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brže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nema ga gdje parkirati.</a:t>
            </a:r>
            <a:endParaRPr sz="24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Automobilom će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najbrže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stići, ali na njegovome žutom ljubimcu ostale su stvari s jučerašnjega izleta.</a:t>
            </a:r>
            <a:endParaRPr sz="2400" dirty="0"/>
          </a:p>
        </p:txBody>
      </p:sp>
      <p:sp>
        <p:nvSpPr>
          <p:cNvPr id="213" name="Google Shape;213;p21"/>
          <p:cNvSpPr txBox="1"/>
          <p:nvPr/>
        </p:nvSpPr>
        <p:spPr>
          <a:xfrm>
            <a:off x="7715196" y="2522785"/>
            <a:ext cx="31820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STUPNJEVANJE PRILOGA</a:t>
            </a:r>
            <a:endParaRPr sz="2200" dirty="0"/>
          </a:p>
        </p:txBody>
      </p:sp>
      <p:sp>
        <p:nvSpPr>
          <p:cNvPr id="214" name="Google Shape;214;p21"/>
          <p:cNvSpPr txBox="1"/>
          <p:nvPr/>
        </p:nvSpPr>
        <p:spPr>
          <a:xfrm>
            <a:off x="1909522" y="5187102"/>
            <a:ext cx="3283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Biciklom će voziti   brzo.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5" name="Google Shape;215;p21"/>
          <p:cNvCxnSpPr/>
          <p:nvPr/>
        </p:nvCxnSpPr>
        <p:spPr>
          <a:xfrm>
            <a:off x="3155920" y="5601735"/>
            <a:ext cx="81173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21"/>
          <p:cNvCxnSpPr/>
          <p:nvPr/>
        </p:nvCxnSpPr>
        <p:spPr>
          <a:xfrm rot="10800000" flipH="1">
            <a:off x="4270715" y="5634814"/>
            <a:ext cx="575605" cy="5272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7" name="Google Shape;217;p21"/>
          <p:cNvSpPr txBox="1"/>
          <p:nvPr/>
        </p:nvSpPr>
        <p:spPr>
          <a:xfrm>
            <a:off x="3231199" y="5596498"/>
            <a:ext cx="26979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glagol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prilog</a:t>
            </a:r>
            <a:endParaRPr sz="2400" dirty="0"/>
          </a:p>
        </p:txBody>
      </p:sp>
      <p:sp>
        <p:nvSpPr>
          <p:cNvPr id="218" name="Google Shape;218;p21"/>
          <p:cNvSpPr txBox="1"/>
          <p:nvPr/>
        </p:nvSpPr>
        <p:spPr>
          <a:xfrm>
            <a:off x="7346221" y="3046484"/>
            <a:ext cx="387063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Neki se načinski prilozi mogu stupnjevati kao opisni pridjevi,   npr. Stići će </a:t>
            </a:r>
            <a:r>
              <a:rPr lang="hr-HR" sz="22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brzo, brže, najbrže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683</Words>
  <Application>Microsoft Office PowerPoint</Application>
  <PresentationFormat>Široki zaslon</PresentationFormat>
  <Paragraphs>117</Paragraphs>
  <Slides>14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Calibri</vt:lpstr>
      <vt:lpstr>Erica One</vt:lpstr>
      <vt:lpstr>Impact</vt:lpstr>
      <vt:lpstr>Arial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6</cp:revision>
  <dcterms:modified xsi:type="dcterms:W3CDTF">2020-09-09T12:44:34Z</dcterms:modified>
</cp:coreProperties>
</file>